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69" r:id="rId3"/>
    <p:sldId id="309" r:id="rId4"/>
    <p:sldId id="371" r:id="rId5"/>
    <p:sldId id="372" r:id="rId6"/>
    <p:sldId id="373" r:id="rId7"/>
    <p:sldId id="374" r:id="rId8"/>
    <p:sldId id="370" r:id="rId9"/>
    <p:sldId id="375" r:id="rId10"/>
    <p:sldId id="376" r:id="rId11"/>
    <p:sldId id="377" r:id="rId12"/>
    <p:sldId id="381" r:id="rId13"/>
    <p:sldId id="380" r:id="rId14"/>
    <p:sldId id="379" r:id="rId15"/>
    <p:sldId id="378" r:id="rId16"/>
  </p:sldIdLst>
  <p:sldSz cx="12192000" cy="6858000"/>
  <p:notesSz cx="6797675" cy="9926638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GUEL ANGEL BUSTAMANTE CHAVEZ" initials="MABC" lastIdx="1" clrIdx="0">
    <p:extLst>
      <p:ext uri="{19B8F6BF-5375-455C-9EA6-DF929625EA0E}">
        <p15:presenceInfo xmlns:p15="http://schemas.microsoft.com/office/powerpoint/2012/main" xmlns="" userId="S::MBUSTAMANTEC@MINEDU.GOB.PE::b18c6c52-3b5b-4b1e-9506-80b8df3f27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60A4"/>
    <a:srgbClr val="E45D7D"/>
    <a:srgbClr val="153C6B"/>
    <a:srgbClr val="0E6635"/>
    <a:srgbClr val="95A5A6"/>
    <a:srgbClr val="0E6534"/>
    <a:srgbClr val="F39C12"/>
    <a:srgbClr val="9BBB59"/>
    <a:srgbClr val="2980B9"/>
    <a:srgbClr val="2B77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34" autoAdjust="0"/>
    <p:restoredTop sz="96349" autoAdjust="0"/>
  </p:normalViewPr>
  <p:slideViewPr>
    <p:cSldViewPr snapToGrid="0">
      <p:cViewPr>
        <p:scale>
          <a:sx n="77" d="100"/>
          <a:sy n="77" d="100"/>
        </p:scale>
        <p:origin x="-460" y="-15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C6EBA-8C72-4135-BA0A-DC5D69CB434C}" type="datetimeFigureOut">
              <a:rPr lang="es-PE" smtClean="0"/>
              <a:t>14/12/2020</a:t>
            </a:fld>
            <a:endParaRPr lang="es-PE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669F8-0A09-4AF6-9465-B09D4A98CB00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2519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2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56486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11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10324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12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03103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13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7155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14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390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15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37187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65771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4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36185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5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11275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6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498439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7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21039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8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40664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9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77093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665-2018 remplaza 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Resolución Ministerial N° 0516-2007-ED que aprueba los Lineamientos para el proceso de matrícula escolar en las instituciones educativas públicas de educación básica.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1050" dirty="0"/>
              <a:t>La RM 665-2020 remplaza a:</a:t>
            </a:r>
          </a:p>
          <a:p>
            <a:r>
              <a:rPr lang="es-PE" sz="1050" dirty="0"/>
              <a:t>Resolución Ministerial N° 025-2019-MINEDU que aprueba la Directiva sobre Evaluación de Aprendizajes de los Estudiantes en la Educación Básica Regular.</a:t>
            </a:r>
          </a:p>
          <a:p>
            <a:endParaRPr lang="es-PE" sz="1050" dirty="0"/>
          </a:p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669F8-0A09-4AF6-9465-B09D4A98CB00}" type="slidenum">
              <a:rPr lang="es-PE" smtClean="0"/>
              <a:t>10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262354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2533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690143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98915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4278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208255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80049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6056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61913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53291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9618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086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F4BBF-FD62-4463-9A1B-EF91063056DB}" type="datetimeFigureOut">
              <a:rPr lang="es-PE" smtClean="0"/>
              <a:pPr/>
              <a:t>14/12/2020</a:t>
            </a:fld>
            <a:endParaRPr lang="es-PE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88E1F-5CFC-4FD5-A796-4FF046046D0B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566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603" y="112026"/>
            <a:ext cx="1932023" cy="78990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889" y="3531741"/>
            <a:ext cx="3034219" cy="91544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563AB0F9-92CE-447A-A1CD-06CA2465BF85}"/>
              </a:ext>
            </a:extLst>
          </p:cNvPr>
          <p:cNvSpPr txBox="1"/>
          <p:nvPr/>
        </p:nvSpPr>
        <p:spPr>
          <a:xfrm>
            <a:off x="2761992" y="1782959"/>
            <a:ext cx="6668015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PE" sz="6600" b="1" dirty="0">
                <a:solidFill>
                  <a:srgbClr val="0E6534"/>
                </a:solidFill>
                <a:cs typeface="Microsoft Sans Serif" panose="020B0604020202020204" pitchFamily="34" charset="0"/>
              </a:rPr>
              <a:t>Evaluación 2020</a:t>
            </a:r>
          </a:p>
          <a:p>
            <a:pPr algn="ctr">
              <a:spcBef>
                <a:spcPts val="600"/>
              </a:spcBef>
            </a:pPr>
            <a:r>
              <a:rPr lang="es-PE" sz="2800" b="1" dirty="0">
                <a:solidFill>
                  <a:srgbClr val="0E6534"/>
                </a:solidFill>
                <a:latin typeface="+mn-lt"/>
                <a:ea typeface="+mn-ea"/>
                <a:cs typeface="Microsoft Sans Serif" panose="020B0604020202020204" pitchFamily="34" charset="0"/>
              </a:rPr>
              <a:t>RVM 193-2020-MINEDU</a:t>
            </a:r>
          </a:p>
        </p:txBody>
      </p:sp>
    </p:spTree>
    <p:extLst>
      <p:ext uri="{BB962C8B-B14F-4D97-AF65-F5344CB8AC3E}">
        <p14:creationId xmlns:p14="http://schemas.microsoft.com/office/powerpoint/2010/main" val="740641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B446788-3189-4B04-A2DC-AB426603FB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4727" y="883285"/>
            <a:ext cx="8903193" cy="553892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B24BD868-B383-4E76-AADC-C629D872DFB3}"/>
              </a:ext>
            </a:extLst>
          </p:cNvPr>
          <p:cNvSpPr/>
          <p:nvPr/>
        </p:nvSpPr>
        <p:spPr>
          <a:xfrm>
            <a:off x="383259" y="1290004"/>
            <a:ext cx="18110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EBA - 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AVANZADO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3° ANUAL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AD4AF28F-6130-4429-A4EF-B3C7FCB74562}"/>
              </a:ext>
            </a:extLst>
          </p:cNvPr>
          <p:cNvSpPr/>
          <p:nvPr/>
        </p:nvSpPr>
        <p:spPr>
          <a:xfrm>
            <a:off x="370139" y="4023044"/>
            <a:ext cx="19243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EBA - 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AVANZADO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3° PROMOCIONAL II</a:t>
            </a:r>
          </a:p>
        </p:txBody>
      </p:sp>
    </p:spTree>
    <p:extLst>
      <p:ext uri="{BB962C8B-B14F-4D97-AF65-F5344CB8AC3E}">
        <p14:creationId xmlns:p14="http://schemas.microsoft.com/office/powerpoint/2010/main" val="3360764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24AFDFB-A552-4624-AADA-8D94851D5F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399" y="792480"/>
            <a:ext cx="9239203" cy="585216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12B23983-C7AF-40C6-982B-0C7401DD2E6C}"/>
              </a:ext>
            </a:extLst>
          </p:cNvPr>
          <p:cNvSpPr/>
          <p:nvPr/>
        </p:nvSpPr>
        <p:spPr>
          <a:xfrm>
            <a:off x="383259" y="1290004"/>
            <a:ext cx="18110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EBA - 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AVANZADO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4° ANUAL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D65B2F1E-AA88-460B-B910-CB91759DD925}"/>
              </a:ext>
            </a:extLst>
          </p:cNvPr>
          <p:cNvSpPr/>
          <p:nvPr/>
        </p:nvSpPr>
        <p:spPr>
          <a:xfrm>
            <a:off x="370139" y="4023044"/>
            <a:ext cx="19243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EBA - 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AVANZADO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4° PROMOCIONAL II</a:t>
            </a:r>
          </a:p>
        </p:txBody>
      </p:sp>
    </p:spTree>
    <p:extLst>
      <p:ext uri="{BB962C8B-B14F-4D97-AF65-F5344CB8AC3E}">
        <p14:creationId xmlns:p14="http://schemas.microsoft.com/office/powerpoint/2010/main" val="3110810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440" y="0"/>
            <a:ext cx="1577621" cy="64500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11" y="93383"/>
            <a:ext cx="1246789" cy="28489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A9245B2-FEF7-4C16-9E0D-DEFF7B0356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7921" y="457200"/>
            <a:ext cx="4265456" cy="615696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68E82522-EFFD-4B12-866D-2F4B087AD9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3752" y="457200"/>
            <a:ext cx="4407927" cy="615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87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440" y="0"/>
            <a:ext cx="1577621" cy="64500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11" y="93383"/>
            <a:ext cx="1246789" cy="28489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FAB0F31-DC51-4371-891E-4EB31C2E7F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18" y="352880"/>
            <a:ext cx="9535822" cy="639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81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440" y="0"/>
            <a:ext cx="1577621" cy="64500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11" y="93383"/>
            <a:ext cx="1246789" cy="28489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0C78F51-C4D4-4DFD-8DFF-73E4E30B7C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4"/>
          <a:stretch/>
        </p:blipFill>
        <p:spPr>
          <a:xfrm>
            <a:off x="1341120" y="391421"/>
            <a:ext cx="9032239" cy="637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481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51" y="267596"/>
            <a:ext cx="1505993" cy="344126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5999BB87-5751-4CE5-A93A-C37840AD3DCD}"/>
              </a:ext>
            </a:extLst>
          </p:cNvPr>
          <p:cNvSpPr/>
          <p:nvPr/>
        </p:nvSpPr>
        <p:spPr>
          <a:xfrm>
            <a:off x="4990120" y="2678221"/>
            <a:ext cx="2211760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solidFill>
                  <a:srgbClr val="0E6534"/>
                </a:solidFill>
                <a:ea typeface="+mj-ea"/>
                <a:cs typeface="+mj-cs"/>
              </a:rPr>
              <a:t>Gracias.</a:t>
            </a:r>
          </a:p>
        </p:txBody>
      </p:sp>
    </p:spTree>
    <p:extLst>
      <p:ext uri="{BB962C8B-B14F-4D97-AF65-F5344CB8AC3E}">
        <p14:creationId xmlns:p14="http://schemas.microsoft.com/office/powerpoint/2010/main" val="2277327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sp>
        <p:nvSpPr>
          <p:cNvPr id="110" name="Trapezoid 32">
            <a:extLst>
              <a:ext uri="{FF2B5EF4-FFF2-40B4-BE49-F238E27FC236}">
                <a16:creationId xmlns:a16="http://schemas.microsoft.com/office/drawing/2014/main" xmlns="" id="{29BC6E48-E7BC-47A6-9C00-D77F14F55A75}"/>
              </a:ext>
            </a:extLst>
          </p:cNvPr>
          <p:cNvSpPr/>
          <p:nvPr/>
        </p:nvSpPr>
        <p:spPr>
          <a:xfrm>
            <a:off x="1093866" y="2432656"/>
            <a:ext cx="1348703" cy="594376"/>
          </a:xfrm>
          <a:prstGeom prst="trapezoid">
            <a:avLst>
              <a:gd name="adj" fmla="val 56067"/>
            </a:avLst>
          </a:prstGeom>
          <a:solidFill>
            <a:srgbClr val="9BBB59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3600000" lon="0" rev="0"/>
            </a:camera>
            <a:lightRig rig="soft" dir="t"/>
          </a:scene3d>
          <a:sp3d extrusionH="635000" contourW="6350">
            <a:contourClr>
              <a:sysClr val="window" lastClr="FFFFFF"/>
            </a:contour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Trapezoid 30">
            <a:extLst>
              <a:ext uri="{FF2B5EF4-FFF2-40B4-BE49-F238E27FC236}">
                <a16:creationId xmlns:a16="http://schemas.microsoft.com/office/drawing/2014/main" xmlns="" id="{BBE94A99-3512-4858-9E7D-668046185ED8}"/>
              </a:ext>
            </a:extLst>
          </p:cNvPr>
          <p:cNvSpPr/>
          <p:nvPr/>
        </p:nvSpPr>
        <p:spPr>
          <a:xfrm>
            <a:off x="1093865" y="4737027"/>
            <a:ext cx="1348704" cy="594376"/>
          </a:xfrm>
          <a:prstGeom prst="trapezoid">
            <a:avLst>
              <a:gd name="adj" fmla="val 56067"/>
            </a:avLst>
          </a:prstGeom>
          <a:solidFill>
            <a:srgbClr val="2980B9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3600000" lon="0" rev="0"/>
            </a:camera>
            <a:lightRig rig="soft" dir="t"/>
          </a:scene3d>
          <a:sp3d extrusionH="635000" contourW="6350">
            <a:contourClr>
              <a:sysClr val="window" lastClr="FFFFFF"/>
            </a:contour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6" name="Group 62">
            <a:extLst>
              <a:ext uri="{FF2B5EF4-FFF2-40B4-BE49-F238E27FC236}">
                <a16:creationId xmlns:a16="http://schemas.microsoft.com/office/drawing/2014/main" xmlns="" id="{A811F966-4960-4737-B46B-A079F8FA1899}"/>
              </a:ext>
            </a:extLst>
          </p:cNvPr>
          <p:cNvGrpSpPr/>
          <p:nvPr/>
        </p:nvGrpSpPr>
        <p:grpSpPr>
          <a:xfrm>
            <a:off x="2668850" y="4362706"/>
            <a:ext cx="8108852" cy="1121641"/>
            <a:chOff x="8821387" y="2593695"/>
            <a:chExt cx="2834640" cy="1121641"/>
          </a:xfrm>
        </p:grpSpPr>
        <p:sp>
          <p:nvSpPr>
            <p:cNvPr id="117" name="Rectangle 63">
              <a:extLst>
                <a:ext uri="{FF2B5EF4-FFF2-40B4-BE49-F238E27FC236}">
                  <a16:creationId xmlns:a16="http://schemas.microsoft.com/office/drawing/2014/main" xmlns="" id="{FB74F3C8-9679-44D4-A9FC-C24E92C8FE62}"/>
                </a:ext>
              </a:extLst>
            </p:cNvPr>
            <p:cNvSpPr/>
            <p:nvPr/>
          </p:nvSpPr>
          <p:spPr>
            <a:xfrm>
              <a:off x="8821387" y="2593695"/>
              <a:ext cx="2834640" cy="584775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3200" b="1" i="0" u="none" strike="noStrike" kern="0" cap="all" spc="0" normalizeH="0" baseline="0" noProof="0" dirty="0">
                  <a:ln>
                    <a:noFill/>
                  </a:ln>
                  <a:solidFill>
                    <a:srgbClr val="2980B9"/>
                  </a:solidFill>
                  <a:effectLst/>
                  <a:uLnTx/>
                  <a:uFillTx/>
                </a:rPr>
                <a:t>21/01/2021</a:t>
              </a:r>
            </a:p>
          </p:txBody>
        </p:sp>
        <p:sp>
          <p:nvSpPr>
            <p:cNvPr id="118" name="Rectangle 64">
              <a:extLst>
                <a:ext uri="{FF2B5EF4-FFF2-40B4-BE49-F238E27FC236}">
                  <a16:creationId xmlns:a16="http://schemas.microsoft.com/office/drawing/2014/main" xmlns="" id="{B6623556-208C-4F2C-8961-939CA9F6B16B}"/>
                </a:ext>
              </a:extLst>
            </p:cNvPr>
            <p:cNvSpPr/>
            <p:nvPr/>
          </p:nvSpPr>
          <p:spPr>
            <a:xfrm>
              <a:off x="8821387" y="3151335"/>
              <a:ext cx="2834640" cy="5640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marR="0" lvl="0" indent="-28575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r>
                <a:rPr kumimoji="0" lang="es-MX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</a:rPr>
                <a:t>Generación de Informe de progreso y Acta de evaluación en  EBR - EBE - EBA</a:t>
              </a:r>
            </a:p>
          </p:txBody>
        </p:sp>
      </p:grpSp>
      <p:grpSp>
        <p:nvGrpSpPr>
          <p:cNvPr id="122" name="Group 92">
            <a:extLst>
              <a:ext uri="{FF2B5EF4-FFF2-40B4-BE49-F238E27FC236}">
                <a16:creationId xmlns:a16="http://schemas.microsoft.com/office/drawing/2014/main" xmlns="" id="{1132CE8C-862B-4D44-97AB-279386A0CB4C}"/>
              </a:ext>
            </a:extLst>
          </p:cNvPr>
          <p:cNvGrpSpPr/>
          <p:nvPr/>
        </p:nvGrpSpPr>
        <p:grpSpPr>
          <a:xfrm>
            <a:off x="2668850" y="2043830"/>
            <a:ext cx="8108852" cy="1897239"/>
            <a:chOff x="8821387" y="2510594"/>
            <a:chExt cx="2834640" cy="1897239"/>
          </a:xfrm>
        </p:grpSpPr>
        <p:sp>
          <p:nvSpPr>
            <p:cNvPr id="123" name="Rectangle 93">
              <a:extLst>
                <a:ext uri="{FF2B5EF4-FFF2-40B4-BE49-F238E27FC236}">
                  <a16:creationId xmlns:a16="http://schemas.microsoft.com/office/drawing/2014/main" xmlns="" id="{EDE5380C-CBD1-4B73-817D-9DB10383A4D6}"/>
                </a:ext>
              </a:extLst>
            </p:cNvPr>
            <p:cNvSpPr/>
            <p:nvPr/>
          </p:nvSpPr>
          <p:spPr>
            <a:xfrm>
              <a:off x="8821387" y="2510594"/>
              <a:ext cx="2834640" cy="584775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3200" b="1" i="0" u="none" strike="noStrike" kern="0" cap="all" spc="0" normalizeH="0" baseline="0" noProof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</a:rPr>
                <a:t>24/12/2020</a:t>
              </a:r>
            </a:p>
          </p:txBody>
        </p:sp>
        <p:sp>
          <p:nvSpPr>
            <p:cNvPr id="124" name="Rectangle 94">
              <a:extLst>
                <a:ext uri="{FF2B5EF4-FFF2-40B4-BE49-F238E27FC236}">
                  <a16:creationId xmlns:a16="http://schemas.microsoft.com/office/drawing/2014/main" xmlns="" id="{0715F309-EAF6-49DA-BD3F-FA68AF9C4CD5}"/>
                </a:ext>
              </a:extLst>
            </p:cNvPr>
            <p:cNvSpPr/>
            <p:nvPr/>
          </p:nvSpPr>
          <p:spPr>
            <a:xfrm>
              <a:off x="8821387" y="3151335"/>
              <a:ext cx="2834640" cy="1256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marR="0" lvl="0" indent="-28575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r>
                <a:rPr kumimoji="0" lang="es-MX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</a:rPr>
                <a:t>Habilitación de Registro de evaluación en EBR - EBE - EBA (Descarga Formato Excel)</a:t>
              </a:r>
            </a:p>
            <a:p>
              <a:pPr marR="0" lvl="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</a:endParaRPr>
            </a:p>
            <a:p>
              <a:pPr marL="285750" marR="0" lvl="0" indent="-28575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v"/>
                <a:tabLst/>
                <a:defRPr/>
              </a:pPr>
              <a:r>
                <a:rPr kumimoji="0" lang="es-MX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</a:rPr>
                <a:t>Generación de Informe de progreso y Acta de evaluación para Quinto de secundaria EBR</a:t>
              </a:r>
            </a:p>
          </p:txBody>
        </p:sp>
      </p:grpSp>
      <p:sp>
        <p:nvSpPr>
          <p:cNvPr id="135" name="Rectángulo 134">
            <a:extLst>
              <a:ext uri="{FF2B5EF4-FFF2-40B4-BE49-F238E27FC236}">
                <a16:creationId xmlns:a16="http://schemas.microsoft.com/office/drawing/2014/main" xmlns="" id="{D4B2C184-B6DC-4DBF-AC43-8CB853544BFD}"/>
              </a:ext>
            </a:extLst>
          </p:cNvPr>
          <p:cNvSpPr/>
          <p:nvPr/>
        </p:nvSpPr>
        <p:spPr>
          <a:xfrm>
            <a:off x="635440" y="1277341"/>
            <a:ext cx="36142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Cronograma de Implementación</a:t>
            </a:r>
          </a:p>
        </p:txBody>
      </p:sp>
    </p:spTree>
    <p:extLst>
      <p:ext uri="{BB962C8B-B14F-4D97-AF65-F5344CB8AC3E}">
        <p14:creationId xmlns:p14="http://schemas.microsoft.com/office/powerpoint/2010/main" val="3832431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sp>
        <p:nvSpPr>
          <p:cNvPr id="7" name="Trapezoid 45">
            <a:extLst>
              <a:ext uri="{FF2B5EF4-FFF2-40B4-BE49-F238E27FC236}">
                <a16:creationId xmlns:a16="http://schemas.microsoft.com/office/drawing/2014/main" xmlns="" id="{1AC9412F-C698-48DC-B78C-AFCB5C09C1C4}"/>
              </a:ext>
            </a:extLst>
          </p:cNvPr>
          <p:cNvSpPr/>
          <p:nvPr/>
        </p:nvSpPr>
        <p:spPr>
          <a:xfrm>
            <a:off x="1665727" y="5302831"/>
            <a:ext cx="1055075" cy="594376"/>
          </a:xfrm>
          <a:prstGeom prst="trapezoid">
            <a:avLst>
              <a:gd name="adj" fmla="val 56067"/>
            </a:avLst>
          </a:prstGeom>
          <a:solidFill>
            <a:srgbClr val="F39C12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3600000" lon="0" rev="0"/>
            </a:camera>
            <a:lightRig rig="soft" dir="t"/>
          </a:scene3d>
          <a:sp3d extrusionH="635000" contourW="6350">
            <a:contourClr>
              <a:sysClr val="window" lastClr="FFFFFF"/>
            </a:contour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rapezoid 32">
            <a:extLst>
              <a:ext uri="{FF2B5EF4-FFF2-40B4-BE49-F238E27FC236}">
                <a16:creationId xmlns:a16="http://schemas.microsoft.com/office/drawing/2014/main" xmlns="" id="{CDE5EC0E-5377-438B-BF21-2B2908B160BF}"/>
              </a:ext>
            </a:extLst>
          </p:cNvPr>
          <p:cNvSpPr/>
          <p:nvPr/>
        </p:nvSpPr>
        <p:spPr>
          <a:xfrm>
            <a:off x="1665727" y="2175723"/>
            <a:ext cx="1055075" cy="594376"/>
          </a:xfrm>
          <a:prstGeom prst="trapezoid">
            <a:avLst>
              <a:gd name="adj" fmla="val 56067"/>
            </a:avLst>
          </a:prstGeom>
          <a:solidFill>
            <a:srgbClr val="9BBB59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3600000" lon="0" rev="0"/>
            </a:camera>
            <a:lightRig rig="soft" dir="t"/>
          </a:scene3d>
          <a:sp3d extrusionH="635000" contourW="6350">
            <a:contourClr>
              <a:sysClr val="window" lastClr="FFFFFF"/>
            </a:contour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rapezoid 30">
            <a:extLst>
              <a:ext uri="{FF2B5EF4-FFF2-40B4-BE49-F238E27FC236}">
                <a16:creationId xmlns:a16="http://schemas.microsoft.com/office/drawing/2014/main" xmlns="" id="{94755F1F-2056-462F-ACE9-AD03A24411A4}"/>
              </a:ext>
            </a:extLst>
          </p:cNvPr>
          <p:cNvSpPr/>
          <p:nvPr/>
        </p:nvSpPr>
        <p:spPr>
          <a:xfrm>
            <a:off x="1665727" y="3917252"/>
            <a:ext cx="1055075" cy="594376"/>
          </a:xfrm>
          <a:prstGeom prst="trapezoid">
            <a:avLst>
              <a:gd name="adj" fmla="val 56067"/>
            </a:avLst>
          </a:prstGeom>
          <a:solidFill>
            <a:srgbClr val="2980B9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3600000" lon="0" rev="0"/>
            </a:camera>
            <a:lightRig rig="soft" dir="t"/>
          </a:scene3d>
          <a:sp3d extrusionH="635000" contourW="6350">
            <a:contourClr>
              <a:sysClr val="window" lastClr="FFFFFF"/>
            </a:contourClr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Group 62">
            <a:extLst>
              <a:ext uri="{FF2B5EF4-FFF2-40B4-BE49-F238E27FC236}">
                <a16:creationId xmlns:a16="http://schemas.microsoft.com/office/drawing/2014/main" xmlns="" id="{F2B774A2-FF5A-4913-8FF0-3589598207A9}"/>
              </a:ext>
            </a:extLst>
          </p:cNvPr>
          <p:cNvGrpSpPr/>
          <p:nvPr/>
        </p:nvGrpSpPr>
        <p:grpSpPr>
          <a:xfrm>
            <a:off x="2955388" y="3384145"/>
            <a:ext cx="6137812" cy="1147482"/>
            <a:chOff x="8821387" y="2778360"/>
            <a:chExt cx="2834640" cy="1147482"/>
          </a:xfrm>
        </p:grpSpPr>
        <p:sp>
          <p:nvSpPr>
            <p:cNvPr id="17" name="Rectangle 63">
              <a:extLst>
                <a:ext uri="{FF2B5EF4-FFF2-40B4-BE49-F238E27FC236}">
                  <a16:creationId xmlns:a16="http://schemas.microsoft.com/office/drawing/2014/main" xmlns="" id="{28045652-2254-46D9-835C-F12184960205}"/>
                </a:ext>
              </a:extLst>
            </p:cNvPr>
            <p:cNvSpPr/>
            <p:nvPr/>
          </p:nvSpPr>
          <p:spPr>
            <a:xfrm>
              <a:off x="8821387" y="2778360"/>
              <a:ext cx="2834640" cy="400110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2000" b="1" i="0" u="none" strike="noStrike" kern="0" cap="all" spc="0" normalizeH="0" baseline="0" noProof="0" dirty="0">
                  <a:ln>
                    <a:noFill/>
                  </a:ln>
                  <a:solidFill>
                    <a:srgbClr val="2980B9"/>
                  </a:solidFill>
                  <a:effectLst/>
                  <a:uLnTx/>
                  <a:uFillTx/>
                </a:rPr>
                <a:t>ebe</a:t>
              </a:r>
              <a:endParaRPr kumimoji="0" lang="en-US" sz="2000" b="1" i="0" u="none" strike="noStrike" kern="0" cap="all" spc="0" normalizeH="0" baseline="0" noProof="0" dirty="0">
                <a:ln>
                  <a:noFill/>
                </a:ln>
                <a:solidFill>
                  <a:srgbClr val="2980B9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xmlns="" id="{C11ED513-9A08-437B-9A1E-8DC73EA24B49}"/>
                </a:ext>
              </a:extLst>
            </p:cNvPr>
            <p:cNvSpPr/>
            <p:nvPr/>
          </p:nvSpPr>
          <p:spPr>
            <a:xfrm>
              <a:off x="8821387" y="3151335"/>
              <a:ext cx="2834640" cy="7745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Inicial PRITE  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comentarios</a:t>
              </a:r>
              <a:endParaRPr kumimoji="0" lang="da-DK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  <a:p>
              <a:pPr marL="0" marR="0" lvl="0" indent="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1400" b="1" kern="0" dirty="0"/>
                <a:t>Inicial (3-5 años) </a:t>
              </a: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comentarios</a:t>
              </a:r>
              <a:endParaRPr kumimoji="0" lang="da-DK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  <a:p>
              <a:pPr marL="0" marR="0" lvl="0" indent="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1400" b="1" kern="0" dirty="0"/>
                <a:t>Primaria </a:t>
              </a: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comentarios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</p:grpSp>
      <p:grpSp>
        <p:nvGrpSpPr>
          <p:cNvPr id="19" name="Group 65">
            <a:extLst>
              <a:ext uri="{FF2B5EF4-FFF2-40B4-BE49-F238E27FC236}">
                <a16:creationId xmlns:a16="http://schemas.microsoft.com/office/drawing/2014/main" xmlns="" id="{FF3445A2-B30A-4964-AF1A-B648B8DF3D83}"/>
              </a:ext>
            </a:extLst>
          </p:cNvPr>
          <p:cNvGrpSpPr/>
          <p:nvPr/>
        </p:nvGrpSpPr>
        <p:grpSpPr>
          <a:xfrm>
            <a:off x="2955388" y="4798103"/>
            <a:ext cx="6819730" cy="1366401"/>
            <a:chOff x="8821387" y="2778360"/>
            <a:chExt cx="2834640" cy="1609147"/>
          </a:xfrm>
        </p:grpSpPr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xmlns="" id="{46F298E3-CB6F-4321-92F7-B79AD9A6A41F}"/>
                </a:ext>
              </a:extLst>
            </p:cNvPr>
            <p:cNvSpPr/>
            <p:nvPr/>
          </p:nvSpPr>
          <p:spPr>
            <a:xfrm>
              <a:off x="8821387" y="2778360"/>
              <a:ext cx="2834640" cy="400110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2000" b="1" i="0" u="none" strike="noStrike" kern="0" cap="all" spc="0" normalizeH="0" baseline="0" noProof="0" dirty="0">
                  <a:ln>
                    <a:noFill/>
                  </a:ln>
                  <a:solidFill>
                    <a:srgbClr val="F39C12"/>
                  </a:solidFill>
                  <a:effectLst/>
                  <a:uLnTx/>
                  <a:uFillTx/>
                </a:rPr>
                <a:t>EBA</a:t>
              </a:r>
              <a:endParaRPr kumimoji="0" lang="en-US" sz="2000" b="1" i="0" u="none" strike="noStrike" kern="0" cap="all" spc="0" normalizeH="0" baseline="0" noProof="0" dirty="0">
                <a:ln>
                  <a:noFill/>
                </a:ln>
                <a:solidFill>
                  <a:srgbClr val="F39C12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Rectangle 67">
              <a:extLst>
                <a:ext uri="{FF2B5EF4-FFF2-40B4-BE49-F238E27FC236}">
                  <a16:creationId xmlns:a16="http://schemas.microsoft.com/office/drawing/2014/main" xmlns="" id="{D81BCE65-9A2F-40BC-BEB0-D117634EFBD0}"/>
                </a:ext>
              </a:extLst>
            </p:cNvPr>
            <p:cNvSpPr/>
            <p:nvPr/>
          </p:nvSpPr>
          <p:spPr>
            <a:xfrm>
              <a:off x="8821387" y="3151335"/>
              <a:ext cx="2834640" cy="12361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Inicial – Intermedio 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calificativos B - A - AD</a:t>
              </a:r>
              <a:endParaRPr kumimoji="0" lang="da-DK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  <a:p>
              <a:pPr marL="0" marR="0" lvl="0" indent="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1400" b="1" kern="0" dirty="0"/>
                <a:t>Avanzado 1° y 2°</a:t>
              </a: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calificativos B - A - AD</a:t>
              </a:r>
              <a:endParaRPr lang="da-DK" sz="1400" b="1" kern="0" dirty="0"/>
            </a:p>
            <a:p>
              <a:pPr algn="just" defTabSz="914354">
                <a:lnSpc>
                  <a:spcPts val="1800"/>
                </a:lnSpc>
              </a:pPr>
              <a:r>
                <a:rPr lang="da-DK" sz="1400" b="1" kern="0" dirty="0"/>
                <a:t>Avanzado 3° y 4° (Promocional Anual)</a:t>
              </a: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- 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Registro de calificativos de 11 a 20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  <a:p>
              <a:pPr algn="just" defTabSz="914354">
                <a:lnSpc>
                  <a:spcPts val="1800"/>
                </a:lnSpc>
              </a:pPr>
              <a:r>
                <a:rPr lang="da-DK" sz="1400" b="1" kern="0" dirty="0"/>
                <a:t>Avanzado 3° y 4° (Promocional </a:t>
              </a:r>
              <a:r>
                <a:rPr lang="es-PE" sz="1400" b="1" kern="0" dirty="0"/>
                <a:t>Atención II</a:t>
              </a:r>
              <a:r>
                <a:rPr lang="da-DK" sz="1400" b="1" kern="0" dirty="0"/>
                <a:t>)</a:t>
              </a: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calificativos B - A - AD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  <a:p>
              <a:pPr algn="just" defTabSz="914354">
                <a:lnSpc>
                  <a:spcPts val="1800"/>
                </a:lnSpc>
              </a:pP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</p:grpSp>
      <p:grpSp>
        <p:nvGrpSpPr>
          <p:cNvPr id="22" name="Group 92">
            <a:extLst>
              <a:ext uri="{FF2B5EF4-FFF2-40B4-BE49-F238E27FC236}">
                <a16:creationId xmlns:a16="http://schemas.microsoft.com/office/drawing/2014/main" xmlns="" id="{AA83F99D-58B1-4D2C-8DEC-99B5FE582248}"/>
              </a:ext>
            </a:extLst>
          </p:cNvPr>
          <p:cNvGrpSpPr/>
          <p:nvPr/>
        </p:nvGrpSpPr>
        <p:grpSpPr>
          <a:xfrm>
            <a:off x="2955388" y="1634928"/>
            <a:ext cx="5792372" cy="1609147"/>
            <a:chOff x="8821387" y="2778360"/>
            <a:chExt cx="2834640" cy="1609147"/>
          </a:xfrm>
        </p:grpSpPr>
        <p:sp>
          <p:nvSpPr>
            <p:cNvPr id="23" name="Rectangle 93">
              <a:extLst>
                <a:ext uri="{FF2B5EF4-FFF2-40B4-BE49-F238E27FC236}">
                  <a16:creationId xmlns:a16="http://schemas.microsoft.com/office/drawing/2014/main" xmlns="" id="{C146CADD-D6E9-47B3-991E-040B261D4F2B}"/>
                </a:ext>
              </a:extLst>
            </p:cNvPr>
            <p:cNvSpPr/>
            <p:nvPr/>
          </p:nvSpPr>
          <p:spPr>
            <a:xfrm>
              <a:off x="8821387" y="2778360"/>
              <a:ext cx="2834640" cy="400110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2000" b="1" i="0" u="none" strike="noStrike" kern="0" cap="all" spc="0" normalizeH="0" baseline="0" noProof="0" dirty="0">
                  <a:ln>
                    <a:noFill/>
                  </a:ln>
                  <a:solidFill>
                    <a:srgbClr val="9BBB59"/>
                  </a:solidFill>
                  <a:effectLst/>
                  <a:uLnTx/>
                  <a:uFillTx/>
                </a:rPr>
                <a:t>ebr</a:t>
              </a:r>
              <a:endParaRPr kumimoji="0" lang="en-US" sz="2000" b="1" i="0" u="none" strike="noStrike" kern="0" cap="all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Rectangle 94">
              <a:extLst>
                <a:ext uri="{FF2B5EF4-FFF2-40B4-BE49-F238E27FC236}">
                  <a16:creationId xmlns:a16="http://schemas.microsoft.com/office/drawing/2014/main" xmlns="" id="{0F88AA3B-38FE-4826-9C23-CF86196EBDC8}"/>
                </a:ext>
              </a:extLst>
            </p:cNvPr>
            <p:cNvSpPr/>
            <p:nvPr/>
          </p:nvSpPr>
          <p:spPr>
            <a:xfrm>
              <a:off x="8821387" y="3151335"/>
              <a:ext cx="2834640" cy="12361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Inicial (0-2 años) 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comentarios</a:t>
              </a:r>
            </a:p>
            <a:p>
              <a:pPr algn="just" defTabSz="914354">
                <a:lnSpc>
                  <a:spcPts val="1800"/>
                </a:lnSpc>
              </a:pP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Inicial (3-5 años) 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calificativos B - A - AD</a:t>
              </a:r>
              <a:endParaRPr kumimoji="0" lang="da-DK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  <a:p>
              <a:pPr marL="0" marR="0" lvl="0" indent="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1400" b="1" kern="0" dirty="0"/>
                <a:t>Primaria</a:t>
              </a: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calificativos B - A - AD</a:t>
              </a:r>
              <a:endParaRPr lang="da-DK" sz="1400" b="1" kern="0" dirty="0"/>
            </a:p>
            <a:p>
              <a:pPr marL="0" marR="0" lvl="0" indent="0" algn="just" defTabSz="914354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Secundaria 1° y 2° -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 Registro de calificativos B - A - AD</a:t>
              </a:r>
              <a:endParaRPr kumimoji="0" lang="da-DK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  <a:p>
              <a:pPr algn="just" defTabSz="914354">
                <a:lnSpc>
                  <a:spcPts val="1800"/>
                </a:lnSpc>
              </a:pPr>
              <a:r>
                <a:rPr kumimoji="0" lang="da-DK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Secundaria 3°, 4° y 5° - </a:t>
              </a:r>
              <a:r>
                <a:rPr kumimoji="0" lang="da-DK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Registro de calificativos de 11 a 20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</p:grpSp>
      <p:sp>
        <p:nvSpPr>
          <p:cNvPr id="38" name="Rectángulo 37">
            <a:extLst>
              <a:ext uri="{FF2B5EF4-FFF2-40B4-BE49-F238E27FC236}">
                <a16:creationId xmlns:a16="http://schemas.microsoft.com/office/drawing/2014/main" xmlns="" id="{5A97F6D9-60C4-45D2-98F4-F3F86500388B}"/>
              </a:ext>
            </a:extLst>
          </p:cNvPr>
          <p:cNvSpPr/>
          <p:nvPr/>
        </p:nvSpPr>
        <p:spPr>
          <a:xfrm>
            <a:off x="686240" y="939437"/>
            <a:ext cx="36839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Formas de registro de Evaluación</a:t>
            </a:r>
          </a:p>
        </p:txBody>
      </p:sp>
    </p:spTree>
    <p:extLst>
      <p:ext uri="{BB962C8B-B14F-4D97-AF65-F5344CB8AC3E}">
        <p14:creationId xmlns:p14="http://schemas.microsoft.com/office/powerpoint/2010/main" val="60441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F9B03BC1-0EB5-454C-9842-B54D18A5C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760" y="959564"/>
            <a:ext cx="9700799" cy="567913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418E4EF7-85B6-4011-8E3E-58B60944F315}"/>
              </a:ext>
            </a:extLst>
          </p:cNvPr>
          <p:cNvSpPr/>
          <p:nvPr/>
        </p:nvSpPr>
        <p:spPr>
          <a:xfrm>
            <a:off x="5156640" y="559454"/>
            <a:ext cx="15680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EBR - INICIAL</a:t>
            </a:r>
          </a:p>
        </p:txBody>
      </p:sp>
    </p:spTree>
    <p:extLst>
      <p:ext uri="{BB962C8B-B14F-4D97-AF65-F5344CB8AC3E}">
        <p14:creationId xmlns:p14="http://schemas.microsoft.com/office/powerpoint/2010/main" val="4165772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35C61A6-0928-4192-9D47-2B071E5AD1DE}"/>
              </a:ext>
            </a:extLst>
          </p:cNvPr>
          <p:cNvSpPr/>
          <p:nvPr/>
        </p:nvSpPr>
        <p:spPr>
          <a:xfrm>
            <a:off x="5150869" y="726353"/>
            <a:ext cx="18902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EBR - PRIMARIA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32E90ED9-3775-4C53-A769-61A0D9056F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253" y="1327992"/>
            <a:ext cx="11587494" cy="519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86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7FE40E3-AE56-45E4-A1AF-60B1B7CCE6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4101" y="883285"/>
            <a:ext cx="9184640" cy="588453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94B43F0-3645-425C-987F-91E031E67F3C}"/>
              </a:ext>
            </a:extLst>
          </p:cNvPr>
          <p:cNvSpPr/>
          <p:nvPr/>
        </p:nvSpPr>
        <p:spPr>
          <a:xfrm>
            <a:off x="383259" y="1876932"/>
            <a:ext cx="16995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EBR – SECUNDARIA DE 1° - 2°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D8BE0763-D804-483C-8788-06B05CAFC0E4}"/>
              </a:ext>
            </a:extLst>
          </p:cNvPr>
          <p:cNvSpPr/>
          <p:nvPr/>
        </p:nvSpPr>
        <p:spPr>
          <a:xfrm>
            <a:off x="383259" y="4457572"/>
            <a:ext cx="16995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EBR – SECUNDARIA DE 3° - 4°</a:t>
            </a:r>
          </a:p>
        </p:txBody>
      </p:sp>
    </p:spTree>
    <p:extLst>
      <p:ext uri="{BB962C8B-B14F-4D97-AF65-F5344CB8AC3E}">
        <p14:creationId xmlns:p14="http://schemas.microsoft.com/office/powerpoint/2010/main" val="2398285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4019922-C4E3-4F2B-BC6A-9122A6316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120" y="1450788"/>
            <a:ext cx="11033760" cy="467920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7FDF5135-0C3E-4EC9-9F51-C233D8F9CFB6}"/>
              </a:ext>
            </a:extLst>
          </p:cNvPr>
          <p:cNvSpPr/>
          <p:nvPr/>
        </p:nvSpPr>
        <p:spPr>
          <a:xfrm>
            <a:off x="4839983" y="766927"/>
            <a:ext cx="2512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EBR – SECUNDARIA 5°</a:t>
            </a:r>
          </a:p>
        </p:txBody>
      </p:sp>
    </p:spTree>
    <p:extLst>
      <p:ext uri="{BB962C8B-B14F-4D97-AF65-F5344CB8AC3E}">
        <p14:creationId xmlns:p14="http://schemas.microsoft.com/office/powerpoint/2010/main" val="94453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5DA0ECB5-24B4-4445-97EF-EE42D34CE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019" y="1117325"/>
            <a:ext cx="7928047" cy="212992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AE12AA8E-6A74-44ED-86B1-007981BA71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259" y="4471499"/>
            <a:ext cx="8383252" cy="219953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2132B4F1-E76F-4711-AA95-2D55D40857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0" y="2364038"/>
            <a:ext cx="8575040" cy="2129923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xmlns="" id="{CC375A2C-568B-4A38-9F18-37A17277E19C}"/>
              </a:ext>
            </a:extLst>
          </p:cNvPr>
          <p:cNvSpPr/>
          <p:nvPr/>
        </p:nvSpPr>
        <p:spPr>
          <a:xfrm>
            <a:off x="5156640" y="559454"/>
            <a:ext cx="5790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EBE</a:t>
            </a:r>
          </a:p>
        </p:txBody>
      </p:sp>
    </p:spTree>
    <p:extLst>
      <p:ext uri="{BB962C8B-B14F-4D97-AF65-F5344CB8AC3E}">
        <p14:creationId xmlns:p14="http://schemas.microsoft.com/office/powerpoint/2010/main" val="2088101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18" y="93383"/>
            <a:ext cx="1932023" cy="78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59" y="332612"/>
            <a:ext cx="1362966" cy="31144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F6DAA09-A1B5-4FB1-866E-5031155C24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4261" y="883285"/>
            <a:ext cx="9530379" cy="560832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C56C6-A137-465B-8215-2E56AE47C55A}"/>
              </a:ext>
            </a:extLst>
          </p:cNvPr>
          <p:cNvSpPr/>
          <p:nvPr/>
        </p:nvSpPr>
        <p:spPr>
          <a:xfrm>
            <a:off x="383259" y="1687214"/>
            <a:ext cx="18110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EBA - 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INICIAL INTERMEDIO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97738399-6C94-4CE8-9F39-7D7B7E131F8B}"/>
              </a:ext>
            </a:extLst>
          </p:cNvPr>
          <p:cNvSpPr/>
          <p:nvPr/>
        </p:nvSpPr>
        <p:spPr>
          <a:xfrm>
            <a:off x="383258" y="4155124"/>
            <a:ext cx="181100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EBA - 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AVANZADO</a:t>
            </a:r>
          </a:p>
          <a:p>
            <a:r>
              <a:rPr lang="es-PE" sz="2000" b="1" dirty="0">
                <a:solidFill>
                  <a:srgbClr val="0E6534"/>
                </a:solidFill>
                <a:ea typeface="+mj-ea"/>
                <a:cs typeface="+mj-cs"/>
              </a:rPr>
              <a:t>1° Y 2°</a:t>
            </a:r>
          </a:p>
        </p:txBody>
      </p:sp>
    </p:spTree>
    <p:extLst>
      <p:ext uri="{BB962C8B-B14F-4D97-AF65-F5344CB8AC3E}">
        <p14:creationId xmlns:p14="http://schemas.microsoft.com/office/powerpoint/2010/main" val="33622136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19481</TotalTime>
  <Words>875</Words>
  <Application>Microsoft Office PowerPoint</Application>
  <PresentationFormat>Personalizado</PresentationFormat>
  <Paragraphs>103</Paragraphs>
  <Slides>15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DERZU ANDRES MEGO LOPEZ</dc:creator>
  <cp:lastModifiedBy>PC-RODY</cp:lastModifiedBy>
  <cp:revision>947</cp:revision>
  <cp:lastPrinted>2017-01-26T16:51:46Z</cp:lastPrinted>
  <dcterms:created xsi:type="dcterms:W3CDTF">2016-01-28T15:49:43Z</dcterms:created>
  <dcterms:modified xsi:type="dcterms:W3CDTF">2020-12-15T02:44:18Z</dcterms:modified>
</cp:coreProperties>
</file>